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7"/>
  </p:notesMasterIdLst>
  <p:sldIdLst>
    <p:sldId id="256" r:id="rId3"/>
    <p:sldId id="263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F9FF"/>
    <a:srgbClr val="259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F7AA6F-0A2D-465E-AA52-2990C3176D49}">
  <a:tblStyle styleId="{14F7AA6F-0A2D-465E-AA52-2990C3176D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0" d="100"/>
          <a:sy n="130" d="100"/>
        </p:scale>
        <p:origin x="106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36d7bbc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36d7bbc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37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3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90878F-8051-D549-881B-52574394C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"/>
            <a:ext cx="9144000" cy="51421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AC79C8-9BB8-CF49-81B2-2092B7DF616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rgbClr val="00B5AF">
                  <a:alpha val="30000"/>
                </a:srgbClr>
              </a:gs>
              <a:gs pos="0">
                <a:srgbClr val="00558B"/>
              </a:gs>
              <a:gs pos="100000">
                <a:srgbClr val="B2E9E7">
                  <a:alpha val="64706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F31202F-1C13-5341-940F-A5C6DD630A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0164"/>
          <a:stretch/>
        </p:blipFill>
        <p:spPr>
          <a:xfrm>
            <a:off x="3028548" y="1098989"/>
            <a:ext cx="3086904" cy="1846606"/>
          </a:xfrm>
          <a:prstGeom prst="rect">
            <a:avLst/>
          </a:prstGeom>
          <a:effectLst>
            <a:outerShdw blurRad="101600" dist="508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353248"/>
            <a:ext cx="7886700" cy="69126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8814" y="4066953"/>
            <a:ext cx="7886372" cy="3621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55F0DC4B-6561-BF4C-A742-C5214B0D91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57" y="515679"/>
            <a:ext cx="1072769" cy="5236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368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-Slid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4259E6-26B1-6240-BC50-34CC110CAB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0"/>
            <a:ext cx="9141618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999552-A647-3845-93F8-3133C24AAF9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rgbClr val="00B5AF">
                  <a:alpha val="30000"/>
                </a:srgbClr>
              </a:gs>
              <a:gs pos="0">
                <a:srgbClr val="00558B"/>
              </a:gs>
              <a:gs pos="100000">
                <a:srgbClr val="B2E9E7">
                  <a:alpha val="64706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8" y="4322085"/>
            <a:ext cx="945938" cy="603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582132"/>
            <a:ext cx="4436424" cy="2372686"/>
          </a:xfrm>
          <a:prstGeom prst="rect">
            <a:avLst/>
          </a:prstGeom>
          <a:effectLst>
            <a:outerShdw blurRad="101600" dist="50800" dir="5400000" algn="t" rotWithShape="0">
              <a:prstClr val="black">
                <a:alpha val="12000"/>
              </a:prstClr>
            </a:outerShdw>
          </a:effectLst>
        </p:spPr>
        <p:txBody>
          <a:bodyPr anchor="b"/>
          <a:lstStyle>
            <a:lvl1pPr algn="l">
              <a:lnSpc>
                <a:spcPts val="4650"/>
              </a:lnSpc>
              <a:defRPr sz="49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8814" y="3122585"/>
            <a:ext cx="4436261" cy="8411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990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-Slide_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4259E6-26B1-6240-BC50-34CC110CAB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1340"/>
            <a:ext cx="9141618" cy="51408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999552-A647-3845-93F8-3133C24AAF9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rgbClr val="00B5AF">
                  <a:alpha val="30000"/>
                </a:srgbClr>
              </a:gs>
              <a:gs pos="0">
                <a:srgbClr val="00558B"/>
              </a:gs>
              <a:gs pos="100000">
                <a:srgbClr val="B2E9E7">
                  <a:alpha val="64706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8" y="4322085"/>
            <a:ext cx="945938" cy="603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582132"/>
            <a:ext cx="4436424" cy="2372686"/>
          </a:xfrm>
          <a:prstGeom prst="rect">
            <a:avLst/>
          </a:prstGeom>
          <a:effectLst>
            <a:outerShdw blurRad="101600" dist="50800" dir="5400000" algn="t" rotWithShape="0">
              <a:prstClr val="black">
                <a:alpha val="12000"/>
              </a:prstClr>
            </a:outerShdw>
          </a:effectLst>
        </p:spPr>
        <p:txBody>
          <a:bodyPr anchor="b"/>
          <a:lstStyle>
            <a:lvl1pPr algn="l">
              <a:lnSpc>
                <a:spcPts val="4650"/>
              </a:lnSpc>
              <a:defRPr sz="49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28814" y="3122585"/>
            <a:ext cx="4436261" cy="8411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21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942D1909-43EF-084E-8EC5-F3B4E07D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8" y="273844"/>
            <a:ext cx="8231744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20494-F0A9-3E42-986C-86FA15DF53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128" y="1371599"/>
            <a:ext cx="8231744" cy="32575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0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6128" y="1371600"/>
            <a:ext cx="4034639" cy="325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942D1909-43EF-084E-8EC5-F3B4E07DE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8" y="273844"/>
            <a:ext cx="8231744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14F069-9D76-AF49-9BD9-977D37D166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53233" y="1371600"/>
            <a:ext cx="4034639" cy="325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2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6127" y="1371600"/>
            <a:ext cx="2675317" cy="325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A775B2E4-4D2A-4A45-8CDD-A2276403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8" y="273844"/>
            <a:ext cx="8231744" cy="994172"/>
          </a:xfr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FA10A96-4351-874C-A15C-F41ED973D3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12555" y="1371600"/>
            <a:ext cx="2675317" cy="325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FF2B01F-5B5A-F549-806E-01A8F10824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34342" y="1371600"/>
            <a:ext cx="2675317" cy="3257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462624" y="4683512"/>
            <a:ext cx="2664645" cy="2759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657747" y="0"/>
            <a:ext cx="4486253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50" b="1">
                <a:ln>
                  <a:noFill/>
                </a:ln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4340534-421F-5444-8940-FCEC3AD5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8" y="273844"/>
            <a:ext cx="388308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30B518-DAED-AA4C-B22C-E7742EBF2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28" y="1371600"/>
            <a:ext cx="3883085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4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8">
            <a:extLst>
              <a:ext uri="{FF2B5EF4-FFF2-40B4-BE49-F238E27FC236}">
                <a16:creationId xmlns:a16="http://schemas.microsoft.com/office/drawing/2014/main" id="{9B27F759-2B6F-1540-A3C3-CC003E54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8" y="273844"/>
            <a:ext cx="8231744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42B42C-798D-7444-95F1-7179A4339451}"/>
              </a:ext>
            </a:extLst>
          </p:cNvPr>
          <p:cNvSpPr/>
          <p:nvPr userDrawn="1"/>
        </p:nvSpPr>
        <p:spPr>
          <a:xfrm>
            <a:off x="157680" y="157734"/>
            <a:ext cx="8828640" cy="4471415"/>
          </a:xfrm>
          <a:prstGeom prst="rect">
            <a:avLst/>
          </a:prstGeom>
          <a:solidFill>
            <a:srgbClr val="F2F2F2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25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698732" y="4814120"/>
            <a:ext cx="292360" cy="173110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pPr algn="ctr"/>
            <a:fld id="{260E2A6B-A809-4840-BF14-8648BC0BDF87}" type="slidenum">
              <a:rPr lang="id-ID" sz="675" b="1" i="0" smtClean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675" b="1" i="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9E07338-1BCB-5B4E-BA83-3084F3BEECF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0" y="4786969"/>
            <a:ext cx="1784242" cy="227414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5BC40F76-D386-1D43-B8EB-97DD7CB51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8" y="273844"/>
            <a:ext cx="8231744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C1A63B-41CE-5A4F-9137-F76A619B3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128" y="1369219"/>
            <a:ext cx="8231744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51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685688" rtl="0" eaLnBrk="1" latinLnBrk="0" hangingPunct="1">
        <a:lnSpc>
          <a:spcPts val="3750"/>
        </a:lnSpc>
        <a:spcBef>
          <a:spcPct val="0"/>
        </a:spcBef>
        <a:buNone/>
        <a:defRPr lang="en-US" sz="3750" b="1" kern="1200">
          <a:solidFill>
            <a:srgbClr val="00558B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57175" indent="-257175" algn="l" defTabSz="685688" rtl="0" eaLnBrk="1" latinLnBrk="0" hangingPunct="1">
        <a:lnSpc>
          <a:spcPct val="90000"/>
        </a:lnSpc>
        <a:spcBef>
          <a:spcPts val="750"/>
        </a:spcBef>
        <a:buClr>
          <a:srgbClr val="00558B"/>
        </a:buClr>
        <a:buFont typeface="Arial" charset="0"/>
        <a:buChar char="•"/>
        <a:defRPr lang="en-US" sz="1800" b="0" kern="1200" dirty="0" smtClean="0">
          <a:solidFill>
            <a:schemeClr val="tx2"/>
          </a:solidFill>
          <a:effectLst/>
          <a:latin typeface="Calibri" charset="0"/>
          <a:ea typeface="Calibri" charset="0"/>
          <a:cs typeface="Calibri" charset="0"/>
        </a:defRPr>
      </a:lvl1pPr>
      <a:lvl2pPr marL="514266" indent="-171422" algn="l" defTabSz="68568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500" kern="1200" dirty="0" smtClean="0">
          <a:solidFill>
            <a:srgbClr val="00558B"/>
          </a:solidFill>
          <a:effectLst/>
          <a:latin typeface="Calibri" charset="0"/>
          <a:ea typeface="Calibri" charset="0"/>
          <a:cs typeface="Calibri" charset="0"/>
        </a:defRPr>
      </a:lvl2pPr>
      <a:lvl3pPr marL="857110" indent="-171422" algn="l" defTabSz="685688" rtl="0" eaLnBrk="1" latinLnBrk="0" hangingPunct="1">
        <a:lnSpc>
          <a:spcPct val="90000"/>
        </a:lnSpc>
        <a:spcBef>
          <a:spcPts val="375"/>
        </a:spcBef>
        <a:buFont typeface="System Font Regular"/>
        <a:buChar char="–"/>
        <a:defRPr lang="en-US" sz="1350" kern="1200" dirty="0" smtClean="0">
          <a:solidFill>
            <a:schemeClr val="tx2"/>
          </a:solidFill>
          <a:effectLst/>
          <a:latin typeface="Calibri" charset="0"/>
          <a:ea typeface="Calibri" charset="0"/>
          <a:cs typeface="Calibri" charset="0"/>
        </a:defRPr>
      </a:lvl3pPr>
      <a:lvl4pPr marL="1199954" indent="-171422" algn="l" defTabSz="68568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Calibri" charset="0"/>
          <a:ea typeface="Calibri" charset="0"/>
          <a:cs typeface="Calibri" charset="0"/>
        </a:defRPr>
      </a:lvl4pPr>
      <a:lvl5pPr marL="1542798" indent="-171422" algn="l" defTabSz="68568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050" kern="1200" dirty="0">
          <a:solidFill>
            <a:schemeClr val="tx2"/>
          </a:solidFill>
          <a:effectLst/>
          <a:latin typeface="Calibri" charset="0"/>
          <a:ea typeface="Calibri" charset="0"/>
          <a:cs typeface="Calibri" charset="0"/>
        </a:defRPr>
      </a:lvl5pPr>
      <a:lvl6pPr marL="1885641" indent="-171422" algn="l" defTabSz="68568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86" indent="-171422" algn="l" defTabSz="68568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30" indent="-171422" algn="l" defTabSz="68568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74" indent="-171422" algn="l" defTabSz="68568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8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4" algn="l" defTabSz="68568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88" algn="l" defTabSz="68568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32" algn="l" defTabSz="68568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76" algn="l" defTabSz="68568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20" algn="l" defTabSz="68568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64" algn="l" defTabSz="68568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08" algn="l" defTabSz="68568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52" algn="l" defTabSz="68568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054">
          <p15:clr>
            <a:srgbClr val="5ACBF0"/>
          </p15:clr>
        </p15:guide>
        <p15:guide id="2" pos="14302">
          <p15:clr>
            <a:srgbClr val="5ACBF0"/>
          </p15:clr>
        </p15:guide>
        <p15:guide id="3" pos="4222">
          <p15:clr>
            <a:srgbClr val="5ACBF0"/>
          </p15:clr>
        </p15:guide>
        <p15:guide id="4" pos="7534">
          <p15:clr>
            <a:srgbClr val="5ACBF0"/>
          </p15:clr>
        </p15:guide>
        <p15:guide id="5" pos="10847">
          <p15:clr>
            <a:srgbClr val="5ACBF0"/>
          </p15:clr>
        </p15:guide>
        <p15:guide id="6" pos="4509">
          <p15:clr>
            <a:srgbClr val="5ACBF0"/>
          </p15:clr>
        </p15:guide>
        <p15:guide id="7" pos="7822">
          <p15:clr>
            <a:srgbClr val="5ACBF0"/>
          </p15:clr>
        </p15:guide>
        <p15:guide id="8" pos="11134">
          <p15:clr>
            <a:srgbClr val="5ACBF0"/>
          </p15:clr>
        </p15:guide>
        <p15:guide id="9" orient="horz" pos="1872">
          <p15:clr>
            <a:srgbClr val="5ACBF0"/>
          </p15:clr>
        </p15:guide>
        <p15:guide id="10" orient="horz" pos="2880">
          <p15:clr>
            <a:srgbClr val="5ACBF0"/>
          </p15:clr>
        </p15:guide>
        <p15:guide id="11" orient="horz" pos="2400">
          <p15:clr>
            <a:srgbClr val="5ACBF0"/>
          </p15:clr>
        </p15:guide>
        <p15:guide id="12" orient="horz" pos="744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vendaysvt.com/OffMessage/archives/2018/10/11/walters-political-debate-ends-in-harmony-literally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9690146">
            <a:off x="1661896" y="682384"/>
            <a:ext cx="6248400" cy="14377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6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Make React</a:t>
            </a:r>
            <a:endParaRPr lang="en-US" sz="6600" dirty="0">
              <a:solidFill>
                <a:schemeClr val="accent5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9690146">
            <a:off x="3871696" y="2053983"/>
            <a:ext cx="6248400" cy="14377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Progressive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8400" y="4400550"/>
            <a:ext cx="228223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C000"/>
                </a:solidFill>
                <a:latin typeface="Cooper Black" panose="0208090404030B020404" pitchFamily="18" charset="0"/>
              </a:rPr>
              <a:t>Cullen Tsering</a:t>
            </a:r>
            <a:endParaRPr lang="en-US" sz="2000" dirty="0">
              <a:solidFill>
                <a:srgbClr val="FFC000"/>
              </a:solidFill>
              <a:latin typeface="Cooper Black" panose="0208090404030B0204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3" y="502103"/>
            <a:ext cx="8550084" cy="3392261"/>
          </a:xfrm>
        </p:spPr>
      </p:pic>
    </p:spTree>
    <p:extLst>
      <p:ext uri="{BB962C8B-B14F-4D97-AF65-F5344CB8AC3E}">
        <p14:creationId xmlns:p14="http://schemas.microsoft.com/office/powerpoint/2010/main" val="38493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06"/>
    </mc:Choice>
    <mc:Fallback xmlns="">
      <p:transition spd="slow" advTm="4850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8" y="711332"/>
            <a:ext cx="8492898" cy="3517361"/>
          </a:xfrm>
        </p:spPr>
      </p:pic>
    </p:spTree>
    <p:extLst>
      <p:ext uri="{BB962C8B-B14F-4D97-AF65-F5344CB8AC3E}">
        <p14:creationId xmlns:p14="http://schemas.microsoft.com/office/powerpoint/2010/main" val="44838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06"/>
    </mc:Choice>
    <mc:Fallback xmlns="">
      <p:transition spd="slow" advTm="2890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1" y="10258"/>
            <a:ext cx="3657598" cy="513324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solidFill>
              <a:srgbClr val="FFAB40"/>
            </a:solidFill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>
              <a:buClrTx/>
            </a:pPr>
            <a:r>
              <a:rPr lang="en-US" sz="4400" b="0" dirty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Caching Strategies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ooper Black" panose="0208090404030B020404" pitchFamily="18" charset="0"/>
              <a:ea typeface="Arial"/>
              <a:cs typeface="Arial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3657599" y="10258"/>
            <a:ext cx="5486401" cy="513324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Race 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which ever comes back first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Backg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round sync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8F9FF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8F9FF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79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82"/>
    </mc:Choice>
    <mc:Fallback xmlns="">
      <p:transition spd="slow" advTm="1508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500C53-B97C-5A4E-A588-E1CAD8C9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8393"/>
            <a:ext cx="8229600" cy="3784369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8000" b="0" dirty="0">
                <a:solidFill>
                  <a:srgbClr val="38F9FF"/>
                </a:solidFill>
                <a:latin typeface="Cooper Black" panose="0208090404030B020404" pitchFamily="18" charset="0"/>
                <a:ea typeface="Arial"/>
                <a:cs typeface="Arial"/>
                <a:sym typeface="Arial"/>
              </a:rPr>
              <a:t>Show me </a:t>
            </a:r>
            <a:r>
              <a:rPr lang="en-US" sz="8000" b="0" dirty="0" smtClean="0">
                <a:solidFill>
                  <a:srgbClr val="38F9FF"/>
                </a:solidFill>
                <a:latin typeface="Cooper Black" panose="0208090404030B020404" pitchFamily="18" charset="0"/>
                <a:ea typeface="Arial"/>
                <a:cs typeface="Arial"/>
                <a:sym typeface="Arial"/>
              </a:rPr>
              <a:t/>
            </a:r>
            <a:br>
              <a:rPr lang="en-US" sz="8000" b="0" dirty="0" smtClean="0">
                <a:solidFill>
                  <a:srgbClr val="38F9FF"/>
                </a:solidFill>
                <a:latin typeface="Cooper Black" panose="0208090404030B020404" pitchFamily="18" charset="0"/>
                <a:ea typeface="Arial"/>
                <a:cs typeface="Arial"/>
                <a:sym typeface="Arial"/>
              </a:rPr>
            </a:br>
            <a:r>
              <a:rPr lang="en-US" sz="8000" b="0" dirty="0" smtClean="0">
                <a:solidFill>
                  <a:srgbClr val="38F9FF"/>
                </a:solidFill>
                <a:latin typeface="Cooper Black" panose="0208090404030B020404" pitchFamily="18" charset="0"/>
                <a:ea typeface="Arial"/>
                <a:cs typeface="Arial"/>
                <a:sym typeface="Arial"/>
              </a:rPr>
              <a:t>the </a:t>
            </a:r>
            <a:r>
              <a:rPr lang="en-US" sz="8000" b="0" dirty="0">
                <a:solidFill>
                  <a:srgbClr val="38F9FF"/>
                </a:solidFill>
                <a:latin typeface="Cooper Black" panose="0208090404030B020404" pitchFamily="18" charset="0"/>
                <a:ea typeface="Arial"/>
                <a:cs typeface="Arial"/>
                <a:sym typeface="Arial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7084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4"/>
    </mc:Choice>
    <mc:Fallback xmlns="">
      <p:transition spd="slow" advTm="406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8F9FF"/>
                </a:solidFill>
              </a:rPr>
              <a:t>Sample Tech Stack</a:t>
            </a:r>
            <a:endParaRPr lang="en-US" dirty="0">
              <a:solidFill>
                <a:srgbClr val="38F9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69CEE5-93A7-454D-84DC-40D488F674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63170"/>
            <a:ext cx="8229600" cy="346597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Client</a:t>
            </a:r>
          </a:p>
          <a:p>
            <a:pPr lvl="1"/>
            <a:r>
              <a:rPr lang="en-US" b="1" dirty="0" smtClean="0">
                <a:solidFill>
                  <a:srgbClr val="38F9FF"/>
                </a:solidFill>
                <a:latin typeface="Arial" panose="020B0604020202020204" pitchFamily="34" charset="0"/>
              </a:rPr>
              <a:t>App Shell</a:t>
            </a:r>
            <a:r>
              <a:rPr lang="en-US" dirty="0" smtClean="0">
                <a:solidFill>
                  <a:srgbClr val="38F9FF"/>
                </a:solidFill>
                <a:latin typeface="Arial" panose="020B0604020202020204" pitchFamily="34" charset="0"/>
              </a:rPr>
              <a:t> — UI Shell (i.e. React SPA)</a:t>
            </a:r>
          </a:p>
          <a:p>
            <a:pPr lvl="1"/>
            <a:r>
              <a:rPr lang="en-US" b="1" dirty="0" smtClean="0">
                <a:solidFill>
                  <a:srgbClr val="38F9FF"/>
                </a:solidFill>
                <a:latin typeface="Arial" panose="020B0604020202020204" pitchFamily="34" charset="0"/>
              </a:rPr>
              <a:t>Service Worker</a:t>
            </a:r>
            <a:r>
              <a:rPr lang="en-US" dirty="0" smtClean="0">
                <a:solidFill>
                  <a:srgbClr val="38F9FF"/>
                </a:solidFill>
                <a:latin typeface="Arial" panose="020B0604020202020204" pitchFamily="34" charset="0"/>
              </a:rPr>
              <a:t> — Runs in the background</a:t>
            </a:r>
          </a:p>
          <a:p>
            <a:pPr lvl="1"/>
            <a:r>
              <a:rPr lang="en-US" b="1" dirty="0" smtClean="0">
                <a:solidFill>
                  <a:srgbClr val="38F9FF"/>
                </a:solidFill>
                <a:latin typeface="Arial" panose="020B0604020202020204" pitchFamily="34" charset="0"/>
              </a:rPr>
              <a:t>Fetch API / Cache API</a:t>
            </a:r>
            <a:r>
              <a:rPr lang="en-US" dirty="0" smtClean="0">
                <a:solidFill>
                  <a:srgbClr val="38F9FF"/>
                </a:solidFill>
                <a:latin typeface="Arial" panose="020B0604020202020204" pitchFamily="34" charset="0"/>
              </a:rPr>
              <a:t> — Installation storage (code, assets and styles) workbox.js</a:t>
            </a:r>
          </a:p>
          <a:p>
            <a:pPr lvl="1"/>
            <a:r>
              <a:rPr lang="en-US" b="1" dirty="0" smtClean="0">
                <a:solidFill>
                  <a:srgbClr val="38F9FF"/>
                </a:solidFill>
                <a:latin typeface="Arial" panose="020B0604020202020204" pitchFamily="34" charset="0"/>
              </a:rPr>
              <a:t>IndexedDB </a:t>
            </a:r>
            <a:r>
              <a:rPr lang="en-US" dirty="0">
                <a:solidFill>
                  <a:srgbClr val="38F9FF"/>
                </a:solidFill>
                <a:latin typeface="Arial" panose="020B0604020202020204" pitchFamily="34" charset="0"/>
              </a:rPr>
              <a:t>— </a:t>
            </a:r>
            <a:r>
              <a:rPr lang="en-US" dirty="0" smtClean="0">
                <a:solidFill>
                  <a:srgbClr val="38F9FF"/>
                </a:solidFill>
                <a:latin typeface="Arial" panose="020B0604020202020204" pitchFamily="34" charset="0"/>
              </a:rPr>
              <a:t>Dixie.js</a:t>
            </a:r>
          </a:p>
          <a:p>
            <a:pPr lvl="1"/>
            <a:r>
              <a:rPr lang="en-US" b="1" dirty="0" smtClean="0">
                <a:solidFill>
                  <a:srgbClr val="38F9FF"/>
                </a:solidFill>
                <a:latin typeface="Arial" panose="020B0604020202020204" pitchFamily="34" charset="0"/>
              </a:rPr>
              <a:t>Push Notification</a:t>
            </a:r>
          </a:p>
          <a:p>
            <a:pPr lvl="2"/>
            <a:r>
              <a:rPr lang="en-US" b="1" dirty="0" smtClean="0">
                <a:solidFill>
                  <a:srgbClr val="38F9FF"/>
                </a:solidFill>
                <a:latin typeface="Arial" panose="020B0604020202020204" pitchFamily="34" charset="0"/>
              </a:rPr>
              <a:t>Push Service </a:t>
            </a:r>
          </a:p>
          <a:p>
            <a:pPr lvl="2"/>
            <a:r>
              <a:rPr lang="en-US" b="1" dirty="0" smtClean="0">
                <a:solidFill>
                  <a:srgbClr val="38F9FF"/>
                </a:solidFill>
                <a:latin typeface="Arial" panose="020B0604020202020204" pitchFamily="34" charset="0"/>
              </a:rPr>
              <a:t>Subscription</a:t>
            </a:r>
          </a:p>
          <a:p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</a:rPr>
              <a:t>Server</a:t>
            </a:r>
          </a:p>
          <a:p>
            <a:pPr lvl="1"/>
            <a:r>
              <a:rPr lang="en-US" b="1" dirty="0" smtClean="0">
                <a:solidFill>
                  <a:srgbClr val="38F9FF"/>
                </a:solidFill>
                <a:latin typeface="Arial" panose="020B0604020202020204" pitchFamily="34" charset="0"/>
              </a:rPr>
              <a:t>Asp.Net Core API for CRUD end points</a:t>
            </a:r>
          </a:p>
          <a:p>
            <a:pPr lvl="1"/>
            <a:r>
              <a:rPr lang="en-US" b="1" dirty="0" smtClean="0">
                <a:solidFill>
                  <a:srgbClr val="38F9FF"/>
                </a:solidFill>
                <a:latin typeface="Arial" panose="020B0604020202020204" pitchFamily="34" charset="0"/>
              </a:rPr>
              <a:t>MSSQL for data storage</a:t>
            </a:r>
          </a:p>
          <a:p>
            <a:pPr lvl="1"/>
            <a:r>
              <a:rPr lang="en-US" b="1" dirty="0" smtClean="0">
                <a:solidFill>
                  <a:srgbClr val="38F9FF"/>
                </a:solidFill>
                <a:latin typeface="Arial" panose="020B0604020202020204" pitchFamily="34" charset="0"/>
              </a:rPr>
              <a:t>MediatR as Message Bus (micro)</a:t>
            </a:r>
          </a:p>
          <a:p>
            <a:pPr lvl="1"/>
            <a:r>
              <a:rPr lang="en-US" b="1" dirty="0" smtClean="0">
                <a:solidFill>
                  <a:srgbClr val="38F9FF"/>
                </a:solidFill>
                <a:latin typeface="Arial" panose="020B0604020202020204" pitchFamily="34" charset="0"/>
              </a:rPr>
              <a:t>Push Service APIs</a:t>
            </a:r>
            <a:endParaRPr lang="en-US" dirty="0" smtClean="0">
              <a:solidFill>
                <a:srgbClr val="38F9FF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38F9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0"/>
    </mc:Choice>
    <mc:Fallback xmlns="">
      <p:transition spd="slow" advTm="11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ac Mayo and Lucy Rogers - 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0"/>
            <a:ext cx="4386402" cy="443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8600" y="4476750"/>
            <a:ext cx="85206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 smtClean="0">
                <a:hlinkClick r:id="rId3"/>
              </a:rPr>
              <a:t>Photo Credit: https</a:t>
            </a:r>
            <a:r>
              <a:rPr lang="en-US" sz="1000" dirty="0">
                <a:hlinkClick r:id="rId3"/>
              </a:rPr>
              <a:t>://www.sevendaysvt.com/OffMessage/archives/2018/10/11/walters-political-debate-ends-in-harmony-literally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3859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1" y="10258"/>
            <a:ext cx="3657598" cy="5133242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Tra</a:t>
            </a:r>
            <a:r>
              <a:rPr lang="en-US" sz="4400" b="0" dirty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di</a:t>
            </a:r>
            <a:r>
              <a:rPr lang="en-US" sz="4400" b="0" dirty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tional Apps </a:t>
            </a:r>
            <a:endParaRPr lang="en-US" sz="4400" b="0" dirty="0">
              <a:solidFill>
                <a:srgbClr val="FFC000"/>
              </a:solidFill>
              <a:latin typeface="Cooper Black" panose="0208090404030B020404" pitchFamily="18" charset="0"/>
              <a:ea typeface="Arial"/>
              <a:cs typeface="Arial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3657599" y="10258"/>
            <a:ext cx="5486401" cy="5133242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571500" marR="0" lvl="0" indent="-57150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oper Black" panose="0208090404030B020404" pitchFamily="18" charset="0"/>
                <a:ea typeface="Arial"/>
                <a:cs typeface="Arial"/>
              </a:rPr>
              <a:t>Native Apps </a:t>
            </a:r>
          </a:p>
          <a:p>
            <a:pPr marL="571500" marR="0" lvl="0" indent="-57150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oper Black" panose="0208090404030B020404" pitchFamily="18" charset="0"/>
                <a:ea typeface="Arial"/>
                <a:cs typeface="Arial"/>
              </a:rPr>
              <a:t>Web Apps</a:t>
            </a:r>
            <a:endParaRPr lang="en-US" sz="4400" b="0" dirty="0">
              <a:solidFill>
                <a:schemeClr val="accent5">
                  <a:lumMod val="60000"/>
                  <a:lumOff val="40000"/>
                </a:schemeClr>
              </a:solidFill>
              <a:latin typeface="Cooper Black" panose="0208090404030B020404" pitchFamily="18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849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1" y="10258"/>
            <a:ext cx="3657598" cy="513324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 smtClean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Native </a:t>
            </a:r>
            <a:r>
              <a:rPr lang="en-US" sz="4400" b="0" dirty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Apps </a:t>
            </a:r>
            <a:endParaRPr lang="en-US" sz="4400" b="0" dirty="0">
              <a:solidFill>
                <a:srgbClr val="FFC000"/>
              </a:solidFill>
              <a:latin typeface="Cooper Black" panose="0208090404030B020404" pitchFamily="18" charset="0"/>
              <a:ea typeface="Arial"/>
              <a:cs typeface="Arial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3657599" y="10258"/>
            <a:ext cx="5486401" cy="513324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38F9FF"/>
                </a:solidFill>
                <a:latin typeface="Arial" panose="020B0604020202020204" pitchFamily="34" charset="0"/>
              </a:rPr>
              <a:t>Pros</a:t>
            </a:r>
          </a:p>
          <a:p>
            <a:pPr marL="685800" lvl="2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8F9FF"/>
                </a:solidFill>
                <a:latin typeface="Arial" panose="020B0604020202020204" pitchFamily="34" charset="0"/>
              </a:rPr>
              <a:t>Connection Independent</a:t>
            </a:r>
          </a:p>
          <a:p>
            <a:pPr marL="685800" lvl="2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8F9FF"/>
                </a:solidFill>
                <a:latin typeface="Arial" panose="020B0604020202020204" pitchFamily="34" charset="0"/>
              </a:rPr>
              <a:t>Push Notifications to re-engage users</a:t>
            </a:r>
          </a:p>
          <a:p>
            <a:pPr marL="685800" lvl="2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8F9FF"/>
                </a:solidFill>
                <a:latin typeface="Arial" panose="020B0604020202020204" pitchFamily="34" charset="0"/>
              </a:rPr>
              <a:t>Faster</a:t>
            </a:r>
          </a:p>
          <a:p>
            <a:pPr lvl="1"/>
            <a:r>
              <a:rPr lang="en-US" sz="6000" b="1" dirty="0">
                <a:solidFill>
                  <a:srgbClr val="38F9FF"/>
                </a:solidFill>
                <a:latin typeface="Arial" panose="020B0604020202020204" pitchFamily="34" charset="0"/>
              </a:rPr>
              <a:t>Cons</a:t>
            </a:r>
          </a:p>
          <a:p>
            <a:pPr marL="685800" lvl="2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8F9FF"/>
                </a:solidFill>
                <a:latin typeface="Arial" panose="020B0604020202020204" pitchFamily="34" charset="0"/>
              </a:rPr>
              <a:t>Frequently out of date</a:t>
            </a:r>
          </a:p>
          <a:p>
            <a:pPr marL="685800" lvl="2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8F9FF"/>
                </a:solidFill>
                <a:latin typeface="Arial" panose="020B0604020202020204" pitchFamily="34" charset="0"/>
              </a:rPr>
              <a:t>Device dependent, OS dependent</a:t>
            </a:r>
          </a:p>
          <a:p>
            <a:pPr marL="685800" lvl="2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8F9FF"/>
                </a:solidFill>
                <a:latin typeface="Arial" panose="020B0604020202020204" pitchFamily="34" charset="0"/>
              </a:rPr>
              <a:t>Content is not easily shared</a:t>
            </a:r>
          </a:p>
          <a:p>
            <a:pPr marL="685800" lvl="2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38F9FF"/>
                </a:solidFill>
                <a:latin typeface="Arial" panose="020B0604020202020204" pitchFamily="34" charset="0"/>
              </a:rPr>
              <a:t>Not discoverable</a:t>
            </a:r>
          </a:p>
        </p:txBody>
      </p:sp>
    </p:spTree>
    <p:extLst>
      <p:ext uri="{BB962C8B-B14F-4D97-AF65-F5344CB8AC3E}">
        <p14:creationId xmlns:p14="http://schemas.microsoft.com/office/powerpoint/2010/main" val="178323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1" y="10258"/>
            <a:ext cx="3657598" cy="513324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 smtClean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Web Apps </a:t>
            </a:r>
            <a:endParaRPr lang="en-US" sz="4400" b="0" dirty="0">
              <a:solidFill>
                <a:srgbClr val="FFC000"/>
              </a:solidFill>
              <a:latin typeface="Cooper Black" panose="0208090404030B020404" pitchFamily="18" charset="0"/>
              <a:ea typeface="Arial"/>
              <a:cs typeface="Arial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3657599" y="10258"/>
            <a:ext cx="5486401" cy="513324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38F9FF"/>
                </a:solidFill>
                <a:latin typeface="Arial" panose="020B0604020202020204" pitchFamily="34" charset="0"/>
              </a:rPr>
              <a:t>Pros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rgbClr val="38F9FF"/>
                </a:solidFill>
                <a:latin typeface="Arial" panose="020B0604020202020204" pitchFamily="34" charset="0"/>
              </a:rPr>
              <a:t>Always up to date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rgbClr val="38F9FF"/>
                </a:solidFill>
                <a:latin typeface="Arial" panose="020B0604020202020204" pitchFamily="34" charset="0"/>
              </a:rPr>
              <a:t>Device</a:t>
            </a:r>
            <a:r>
              <a:rPr lang="en-US" sz="6000" dirty="0">
                <a:solidFill>
                  <a:srgbClr val="38F9FF"/>
                </a:solidFill>
                <a:latin typeface="Arial" panose="020B0604020202020204" pitchFamily="34" charset="0"/>
              </a:rPr>
              <a:t>, OS independent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38F9FF"/>
                </a:solidFill>
                <a:latin typeface="Arial" panose="020B0604020202020204" pitchFamily="34" charset="0"/>
              </a:rPr>
              <a:t>Content can be shared</a:t>
            </a:r>
          </a:p>
          <a:p>
            <a:pPr>
              <a:lnSpc>
                <a:spcPct val="100000"/>
              </a:lnSpc>
            </a:pPr>
            <a:r>
              <a:rPr lang="en-US" sz="6000" dirty="0" smtClean="0">
                <a:solidFill>
                  <a:srgbClr val="38F9FF"/>
                </a:solidFill>
                <a:latin typeface="Arial" panose="020B0604020202020204" pitchFamily="34" charset="0"/>
              </a:rPr>
              <a:t>Cons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solidFill>
                  <a:srgbClr val="38F9FF"/>
                </a:solidFill>
                <a:latin typeface="Arial" panose="020B0604020202020204" pitchFamily="34" charset="0"/>
              </a:rPr>
              <a:t>Connection </a:t>
            </a:r>
            <a:r>
              <a:rPr lang="en-US" sz="6000" dirty="0">
                <a:solidFill>
                  <a:srgbClr val="38F9FF"/>
                </a:solidFill>
                <a:latin typeface="Arial" panose="020B0604020202020204" pitchFamily="34" charset="0"/>
              </a:rPr>
              <a:t>Dependent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38F9FF"/>
                </a:solidFill>
                <a:latin typeface="Arial" panose="020B0604020202020204" pitchFamily="34" charset="0"/>
              </a:rPr>
              <a:t>Lack of Push Notifications to re-engage users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38F9FF"/>
                </a:solidFill>
                <a:latin typeface="Arial" panose="020B0604020202020204" pitchFamily="34" charset="0"/>
              </a:rPr>
              <a:t>Feels slower the native app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6000" dirty="0" smtClean="0">
              <a:solidFill>
                <a:srgbClr val="38F9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38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1" y="10258"/>
            <a:ext cx="3657598" cy="513324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 err="1" smtClean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ProgressiveWeb</a:t>
            </a:r>
            <a:r>
              <a:rPr lang="en-US" sz="4400" b="0" dirty="0" smtClean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 </a:t>
            </a:r>
          </a:p>
          <a:p>
            <a:pPr marL="0" marR="0" lvl="0" indent="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 smtClean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Apps </a:t>
            </a:r>
            <a:endParaRPr lang="en-US" sz="4400" b="0" dirty="0">
              <a:solidFill>
                <a:srgbClr val="FFC000"/>
              </a:solidFill>
              <a:latin typeface="Cooper Black" panose="0208090404030B020404" pitchFamily="18" charset="0"/>
              <a:ea typeface="Arial"/>
              <a:cs typeface="Arial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3657599" y="10258"/>
            <a:ext cx="5486401" cy="513324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Progressive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 — Work for every user, regardless of browser choice because they're built with progressive enhancement as a core tenet.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Responsive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 — Fit any form factor: desktop, mobile, tablet, or forms yet to emerge.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Connectivity independent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 — Service workers allow work offline, or on low quality networks.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App-like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 — Feel like an app to the user with app-style interactions and navigation.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Installable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 — Allow users to “keep” apps they find most useful on their home screen without the hassle of an app store.</a:t>
            </a:r>
            <a:endParaRPr lang="en-US" sz="2000" dirty="0" smtClean="0">
              <a:solidFill>
                <a:srgbClr val="38F9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47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1" y="10258"/>
            <a:ext cx="3657598" cy="513324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 err="1" smtClean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ProgressiveWeb</a:t>
            </a:r>
            <a:r>
              <a:rPr lang="en-US" sz="4400" b="0" dirty="0" smtClean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 </a:t>
            </a:r>
          </a:p>
          <a:p>
            <a:pPr marL="0" marR="0" lvl="0" indent="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 smtClean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Apps </a:t>
            </a:r>
            <a:endParaRPr lang="en-US" sz="4400" b="0" dirty="0">
              <a:solidFill>
                <a:srgbClr val="FFC000"/>
              </a:solidFill>
              <a:latin typeface="Cooper Black" panose="0208090404030B020404" pitchFamily="18" charset="0"/>
              <a:ea typeface="Arial"/>
              <a:cs typeface="Arial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3657599" y="10258"/>
            <a:ext cx="5486401" cy="513324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Fresh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 — Always up-to-date thanks to the service worker update process.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Safe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 — Served via HTTPS to prevent snooping and ensure content hasn't been tampered with.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Discoverable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 — Are identifiable as “applications” thanks to W3C manifests (Web App Manifest) and service worker registration scope allowing search engines to find them.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Re-</a:t>
            </a:r>
            <a:r>
              <a:rPr lang="en-US" sz="2000" dirty="0" err="1">
                <a:solidFill>
                  <a:srgbClr val="FFC000"/>
                </a:solidFill>
                <a:latin typeface="Arial" panose="020B0604020202020204" pitchFamily="34" charset="0"/>
              </a:rPr>
              <a:t>engageable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 — Make re-engagement easy through features like push notifications.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Linkable</a:t>
            </a: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 — Easily shared via a URL and does not require complex installation.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8F9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50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1" y="10258"/>
            <a:ext cx="3657598" cy="513324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marL="0" marR="0" lvl="0" indent="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 smtClean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Service</a:t>
            </a:r>
          </a:p>
          <a:p>
            <a:pPr marL="0" marR="0" lvl="0" indent="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 smtClean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Worker</a:t>
            </a:r>
          </a:p>
          <a:p>
            <a:pPr marL="0" marR="0" lvl="0" indent="0" algn="l" defTabSz="1828500" rtl="0" eaLnBrk="1" fontAlgn="auto" latinLnBrk="0" hangingPunct="1">
              <a:lnSpc>
                <a:spcPts val="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 smtClean="0">
                <a:solidFill>
                  <a:srgbClr val="FFC000"/>
                </a:solidFill>
                <a:latin typeface="Cooper Black" panose="0208090404030B020404" pitchFamily="18" charset="0"/>
                <a:ea typeface="Arial"/>
                <a:cs typeface="Arial"/>
              </a:rPr>
              <a:t>Life Cycle</a:t>
            </a:r>
            <a:endParaRPr lang="en-US" sz="4400" b="0" dirty="0">
              <a:solidFill>
                <a:srgbClr val="FFC000"/>
              </a:solidFill>
              <a:latin typeface="Cooper Black" panose="0208090404030B020404" pitchFamily="18" charset="0"/>
              <a:ea typeface="Arial"/>
              <a:cs typeface="Arial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9450B32-25B0-9C4C-8047-0F2E8A6EB65A}"/>
              </a:ext>
            </a:extLst>
          </p:cNvPr>
          <p:cNvSpPr txBox="1">
            <a:spLocks/>
          </p:cNvSpPr>
          <p:nvPr/>
        </p:nvSpPr>
        <p:spPr>
          <a:xfrm>
            <a:off x="3657599" y="10258"/>
            <a:ext cx="5486401" cy="513324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1828500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lang="en-US" sz="10000" b="1" kern="1200">
                <a:solidFill>
                  <a:srgbClr val="00558B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FFC000"/>
                </a:solidFill>
                <a:latin typeface="Arial" panose="020B0604020202020204" pitchFamily="34" charset="0"/>
              </a:rPr>
              <a:t>Life </a:t>
            </a:r>
            <a:r>
              <a:rPr lang="en-US" sz="2000" dirty="0">
                <a:solidFill>
                  <a:srgbClr val="FFC000"/>
                </a:solidFill>
                <a:latin typeface="Arial" panose="020B0604020202020204" pitchFamily="34" charset="0"/>
              </a:rPr>
              <a:t>Cycle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Installation (Registration) – initial installation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Activation – upgrade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Waiting (Skipping Waiting)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F9FF"/>
                </a:solidFill>
                <a:latin typeface="Arial" panose="020B0604020202020204" pitchFamily="34" charset="0"/>
              </a:rPr>
              <a:t>Uninstallation (Unregister)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8F9FF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38F9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04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7" y="361950"/>
            <a:ext cx="881553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28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4.3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Paylocity">
      <a:dk1>
        <a:srgbClr val="1C2B38"/>
      </a:dk1>
      <a:lt1>
        <a:srgbClr val="FFFFFF"/>
      </a:lt1>
      <a:dk2>
        <a:srgbClr val="888B8D"/>
      </a:dk2>
      <a:lt2>
        <a:srgbClr val="F0F7FB"/>
      </a:lt2>
      <a:accent1>
        <a:srgbClr val="FF8200"/>
      </a:accent1>
      <a:accent2>
        <a:srgbClr val="C8102E"/>
      </a:accent2>
      <a:accent3>
        <a:srgbClr val="0082BA"/>
      </a:accent3>
      <a:accent4>
        <a:srgbClr val="F1A800"/>
      </a:accent4>
      <a:accent5>
        <a:srgbClr val="732E49"/>
      </a:accent5>
      <a:accent6>
        <a:srgbClr val="00955E"/>
      </a:accent6>
      <a:hlink>
        <a:srgbClr val="DC4405"/>
      </a:hlink>
      <a:folHlink>
        <a:srgbClr val="DC440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E4758C-435D-CD4F-9AFF-AB44B1578818}" vid="{295AF8A5-671E-9E4B-B20C-00AA4150C646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124</Words>
  <Application>Microsoft Office PowerPoint</Application>
  <PresentationFormat>On-screen Show (16:9)</PresentationFormat>
  <Paragraphs>66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Montserrat Light</vt:lpstr>
      <vt:lpstr>Roboto</vt:lpstr>
      <vt:lpstr>System Font Regular</vt:lpstr>
      <vt:lpstr>Arial</vt:lpstr>
      <vt:lpstr>Calibri</vt:lpstr>
      <vt:lpstr>Cooper Black</vt:lpstr>
      <vt:lpstr>Simple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me  the code</vt:lpstr>
      <vt:lpstr>Sample Tech Stack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Cullen Tsering</dc:creator>
  <cp:lastModifiedBy>Cullen Tsering</cp:lastModifiedBy>
  <cp:revision>20</cp:revision>
  <dcterms:modified xsi:type="dcterms:W3CDTF">2019-05-15T20:48:09Z</dcterms:modified>
</cp:coreProperties>
</file>